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49"/>
    <p:restoredTop sz="94681"/>
  </p:normalViewPr>
  <p:slideViewPr>
    <p:cSldViewPr>
      <p:cViewPr varScale="1">
        <p:scale>
          <a:sx n="161" d="100"/>
          <a:sy n="161" d="100"/>
        </p:scale>
        <p:origin x="625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45423" y="140357"/>
            <a:ext cx="2807376" cy="14218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733800" y="18260"/>
            <a:ext cx="3124200" cy="29580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05200" y="457201"/>
            <a:ext cx="990600" cy="609600"/>
          </a:xfrm>
          <a:custGeom>
            <a:avLst/>
            <a:gdLst/>
            <a:ahLst/>
            <a:cxnLst/>
            <a:rect l="l" t="t" r="r" b="b"/>
            <a:pathLst>
              <a:path w="990600" h="609600">
                <a:moveTo>
                  <a:pt x="0" y="0"/>
                </a:moveTo>
                <a:lnTo>
                  <a:pt x="990600" y="0"/>
                </a:lnTo>
                <a:lnTo>
                  <a:pt x="9906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65760"/>
            <a:ext cx="6172200" cy="1463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1524000"/>
            <a:ext cx="6172200" cy="8351004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R="2787650" algn="ctr">
              <a:lnSpc>
                <a:spcPct val="100000"/>
              </a:lnSpc>
              <a:spcBef>
                <a:spcPts val="300"/>
              </a:spcBef>
            </a:pPr>
            <a:r>
              <a:rPr lang="en-US" sz="1800" b="1" spc="-35" dirty="0">
                <a:solidFill>
                  <a:srgbClr val="2D2DB9"/>
                </a:solidFill>
                <a:latin typeface="Times New Roman"/>
                <a:cs typeface="Times New Roman"/>
              </a:rPr>
              <a:t>Monday</a:t>
            </a:r>
            <a:r>
              <a:rPr sz="1800" b="1" spc="-35" dirty="0">
                <a:solidFill>
                  <a:srgbClr val="2D2DB9"/>
                </a:solidFill>
                <a:latin typeface="Times New Roman"/>
                <a:cs typeface="Times New Roman"/>
              </a:rPr>
              <a:t>, </a:t>
            </a:r>
            <a:r>
              <a:rPr lang="en-US" sz="1800" b="1" spc="-10" dirty="0">
                <a:solidFill>
                  <a:srgbClr val="2D2DB9"/>
                </a:solidFill>
                <a:latin typeface="Times New Roman"/>
                <a:cs typeface="Times New Roman"/>
              </a:rPr>
              <a:t>April 4</a:t>
            </a:r>
            <a:r>
              <a:rPr lang="en-US" sz="1800" b="1" dirty="0">
                <a:solidFill>
                  <a:srgbClr val="2D2DB9"/>
                </a:solidFill>
                <a:latin typeface="Times New Roman"/>
                <a:cs typeface="Times New Roman"/>
              </a:rPr>
              <a:t>,</a:t>
            </a:r>
            <a:r>
              <a:rPr lang="en-US" sz="1800" b="1" spc="25" dirty="0">
                <a:solidFill>
                  <a:srgbClr val="2D2DB9"/>
                </a:solidFill>
                <a:latin typeface="Times New Roman"/>
                <a:cs typeface="Times New Roman"/>
              </a:rPr>
              <a:t> </a:t>
            </a:r>
            <a:r>
              <a:rPr lang="en-US" b="1" spc="25" dirty="0">
                <a:solidFill>
                  <a:srgbClr val="2D2DB9"/>
                </a:solidFill>
                <a:latin typeface="Times New Roman"/>
                <a:cs typeface="Times New Roman"/>
              </a:rPr>
              <a:t>2022</a:t>
            </a:r>
            <a:endParaRPr sz="1800" dirty="0">
              <a:latin typeface="Times New Roman"/>
              <a:cs typeface="Times New Roman"/>
            </a:endParaRPr>
          </a:p>
          <a:p>
            <a:pPr marR="2730500" algn="ctr">
              <a:lnSpc>
                <a:spcPct val="100000"/>
              </a:lnSpc>
              <a:spcBef>
                <a:spcPts val="175"/>
              </a:spcBef>
            </a:pP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1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2</a:t>
            </a: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:00</a:t>
            </a: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 p</a:t>
            </a:r>
            <a:r>
              <a:rPr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m</a:t>
            </a:r>
            <a:endParaRPr lang="en-US" sz="1600" b="1" dirty="0">
              <a:solidFill>
                <a:srgbClr val="2D2DB9"/>
              </a:solidFill>
              <a:latin typeface="Times New Roman"/>
              <a:cs typeface="Times New Roman"/>
            </a:endParaRPr>
          </a:p>
          <a:p>
            <a:pPr marR="2730500" algn="ctr">
              <a:lnSpc>
                <a:spcPct val="100000"/>
              </a:lnSpc>
              <a:spcBef>
                <a:spcPts val="175"/>
              </a:spcBef>
            </a:pPr>
            <a:r>
              <a:rPr lang="en-US" sz="1600" b="1" dirty="0">
                <a:solidFill>
                  <a:srgbClr val="2D2DB9"/>
                </a:solidFill>
                <a:latin typeface="Times New Roman"/>
                <a:cs typeface="Times New Roman"/>
              </a:rPr>
              <a:t>Broadcast via Zoom</a:t>
            </a:r>
            <a:endParaRPr sz="1600" dirty="0">
              <a:latin typeface="Times New Roman"/>
              <a:cs typeface="Times New Roman"/>
            </a:endParaRPr>
          </a:p>
          <a:p>
            <a:pPr marR="120650" algn="ctr">
              <a:lnSpc>
                <a:spcPct val="100000"/>
              </a:lnSpc>
              <a:spcBef>
                <a:spcPts val="785"/>
              </a:spcBef>
            </a:pPr>
            <a:r>
              <a:rPr lang="en-US"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Chez </a:t>
            </a:r>
            <a:r>
              <a:rPr lang="en-US" sz="20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Pierre</a:t>
            </a:r>
            <a:r>
              <a:rPr lang="en-US" sz="20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Justin Song </a:t>
            </a:r>
            <a:r>
              <a:rPr sz="1600" b="1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b="1" dirty="0"/>
              <a:t>Nanyang Technological University Singapore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Quantum Geometric Collective Modes: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 "</a:t>
            </a:r>
            <a:r>
              <a:rPr lang="en-US" b="1" dirty="0" err="1">
                <a:solidFill>
                  <a:srgbClr val="C00000"/>
                </a:solidFill>
              </a:rPr>
              <a:t>Berryogenesis</a:t>
            </a:r>
            <a:r>
              <a:rPr lang="en-US" b="1" dirty="0">
                <a:solidFill>
                  <a:srgbClr val="C00000"/>
                </a:solidFill>
              </a:rPr>
              <a:t>" and Quantum Metric Plasmons</a:t>
            </a:r>
            <a:endParaRPr lang="en-US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600" dirty="0"/>
              <a:t>Conventionally, plasmon dynamics are often dominated by the density and effective mass of carriers in its host metal. I will discuss how this description falls short in quantum geometric materials where the intricate twisting of wavefunctions (i.e. Bloch band quantum geometry) lead to a new class of plasmonic collective modes with exotic properties such as chirality even in the absence of magnetic field. Strikingly, when these wavefunction sensitive plasmons are driven out-of-equilibrium they can even exhibit dynamical symmetry breaking. As an example, I will argue that when a non-magnetic metal (such as graphene) is driven by a linearly polarized (achiral) driving field, strong ac fields can enable the plasmons to spontaneously magnetize (acquire chirality). This out-of-equilibrium ferromagnetic phase is supported by "</a:t>
            </a:r>
            <a:r>
              <a:rPr lang="en-US" sz="1600" dirty="0" err="1"/>
              <a:t>Berryogenesis</a:t>
            </a:r>
            <a:r>
              <a:rPr lang="en-US" sz="1600" dirty="0"/>
              <a:t>": the spontaneous generation of a self-induced Bloch band Berry flux that supports and is sustained by a circulating plasmonic motion. Lastly, I will discuss a further example of how quantum geometry leads to new behavior in plasmons wherein the quantum metric leads to intrinsic bulk non-reciprocal plasmons in parity violating magnets. These new plasmonic behaviors dramatically expand the phenomenology of interacting (quantum geometric) metals.  </a:t>
            </a:r>
          </a:p>
          <a:p>
            <a:pPr algn="ctr"/>
            <a:br>
              <a:rPr lang="en-US" sz="1600" dirty="0"/>
            </a:b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251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Douglas Natelson_Announcement poster</dc:title>
  <cp:lastModifiedBy>Denise Wahkor</cp:lastModifiedBy>
  <cp:revision>9</cp:revision>
  <cp:lastPrinted>2021-11-22T16:24:36Z</cp:lastPrinted>
  <dcterms:created xsi:type="dcterms:W3CDTF">2020-04-03T13:17:33Z</dcterms:created>
  <dcterms:modified xsi:type="dcterms:W3CDTF">2022-03-21T14:08:18Z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2020-01-10T00:00:00Z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2020-04-03T00:00:00Z</vt:filetime>
  </property>
</Properties>
</file>